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83" r:id="rId10"/>
    <p:sldId id="284" r:id="rId11"/>
    <p:sldId id="282" r:id="rId12"/>
    <p:sldId id="289" r:id="rId13"/>
    <p:sldId id="290" r:id="rId14"/>
    <p:sldId id="285" r:id="rId15"/>
    <p:sldId id="291" r:id="rId16"/>
    <p:sldId id="292" r:id="rId17"/>
    <p:sldId id="293" r:id="rId18"/>
    <p:sldId id="294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FDD7-35A5-FA46-8BA6-F6B3FEE96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CA741-1076-4D46-9DBE-0B61C4224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231B8-9D89-8444-BE6E-07461FF5A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63606-2E39-204A-868C-195156236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A9131-F89A-F144-994B-5C4DBCC9D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0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81535-8BD1-694B-B359-CF4B7120B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CA750-C579-A148-99CB-E3431BC6C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6228E-7C32-8E45-893C-AB3D578F2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F549A-8C9A-5943-BCF4-55350C4E6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0405F-431D-494A-8A3C-E14005AB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3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2C4FE7-6B26-8F44-B8F4-074F3D28B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517AEA-753D-B840-BFCF-F09877E20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FCBF3-34B9-7A45-A413-3136078F8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CE028-6FEA-A740-A157-8E306C368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E3576-14CE-174A-9C73-6226D37B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83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EF75-115C-2E48-85CA-2D32E37D3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0275-EAF4-0543-8A83-45FF4A986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B0C61-D2C8-6142-92A6-3CAF58037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893D0-FAB1-C748-B76E-088630F8F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B98CA-0A23-F146-928A-494A5F0E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26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974F-B11B-3840-803A-410B0DB7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80FC9-B62F-2647-9BDB-98339F804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0BFA2-2FF2-A14A-9569-E94A57AD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474D4-F139-FD46-B018-0675881D6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AE230-9D8C-3743-B1EE-AFA611862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624C-BF2A-184A-93D0-29E5D4B11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0832D-74EA-5242-9DBD-81045F33A0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B15BF-7B28-9348-A241-191FB406F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D339E-CC05-7D4B-86BC-DBF3DCCAB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63772-FE4B-064D-A1B3-7C6FA55FB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675FD-E996-7041-B1EF-6291DBEC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5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349B-DFD2-1A4D-8186-89B4D48B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AA6FE-4454-734A-9B80-9F511825F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8D95A-2C67-9247-B6B1-A3EBAFEEB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76A63A-180A-8545-BC0A-3BEEA492B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E0AB8-8F95-D843-91FB-E395A7885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AA7CA-B039-844E-829B-B25439CFC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36326-C3ED-C94B-9A42-ECE176F0B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9A02A3-B571-8A48-A7C5-0814B382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36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9A1C-9D6B-F645-B335-0DD41350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48B032-F09C-F24A-B28C-AAC1CFECD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5C38C-BC56-354D-9CAE-24FA519B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59AF8-85F8-6443-AFFC-8BE0D343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59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731A-0281-6146-A5ED-387532D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BC196A-DAB2-EC4C-9CA3-AEA374DE3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ED81D-4AF8-D54B-B106-DD43625E2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44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0F7A-E6D0-454E-8EF5-22C140FB0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57B90-8B5D-434D-9138-42C914217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3FC75-B403-6B45-A5FE-02E9CA05C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AFF59-034C-D041-89B0-8A8B089B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549A1-22D2-3C4C-B403-D1697C2B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9E635-3BC2-5240-A53B-D626DB894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40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0E88-DCFD-C849-B98B-8E8C053A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B60B0-52C9-7940-8D46-0FD0F5210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FE719-1A79-5C46-8E32-07F0E160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9BDA1-239A-6741-8233-51ADC1025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5311D-57DD-6D49-B4C4-053B9F646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90258-705A-CB40-AFB5-F0D8D905B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7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10A0A4-9593-6246-8E40-1BBE43482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2B1DE-0AA6-1A43-8C53-6C0E4BA50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4CB7-17FE-1142-984A-67287F55BA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DFB65-C35E-F147-BD55-1A269D66A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50957-00E6-634A-9B67-6EF6C10CC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1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RIAH-SI/CPC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8C4A-70D9-174C-BE95-88CCEF06FE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Compiling parliamentary corpora, Hands-on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B8C30-2E19-4048-9F81-B59DD04A0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4597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Andrej Pančur</a:t>
            </a:r>
            <a:r>
              <a:rPr lang="en-US" baseline="30000" dirty="0"/>
              <a:t>1</a:t>
            </a:r>
            <a:r>
              <a:rPr lang="en-US" dirty="0"/>
              <a:t>, </a:t>
            </a:r>
            <a:r>
              <a:rPr lang="en-US" dirty="0" err="1"/>
              <a:t>Tomaž</a:t>
            </a:r>
            <a:r>
              <a:rPr lang="en-US" dirty="0"/>
              <a:t> Erjavec</a:t>
            </a:r>
            <a:r>
              <a:rPr lang="en-US" baseline="30000" dirty="0"/>
              <a:t>2</a:t>
            </a:r>
          </a:p>
          <a:p>
            <a:r>
              <a:rPr lang="en-US" dirty="0"/>
              <a:t>Institute of Contemporary History</a:t>
            </a:r>
            <a:r>
              <a:rPr lang="en-US" baseline="30000" dirty="0"/>
              <a:t>1</a:t>
            </a:r>
            <a:r>
              <a:rPr lang="en-US" dirty="0"/>
              <a:t>,</a:t>
            </a:r>
          </a:p>
          <a:p>
            <a:r>
              <a:rPr lang="en-US" dirty="0"/>
              <a:t>Department of Knowledge Technologies, </a:t>
            </a:r>
            <a:r>
              <a:rPr lang="en-US" dirty="0" err="1"/>
              <a:t>Jožef</a:t>
            </a:r>
            <a:r>
              <a:rPr lang="en-US" dirty="0"/>
              <a:t> Stefan Institute</a:t>
            </a:r>
            <a:r>
              <a:rPr lang="en-US" baseline="30000" dirty="0"/>
              <a:t>2</a:t>
            </a:r>
          </a:p>
          <a:p>
            <a:endParaRPr lang="en-US" baseline="30000" dirty="0"/>
          </a:p>
          <a:p>
            <a:r>
              <a:rPr lang="en-US" dirty="0"/>
              <a:t>PARTHENOS Workshop for CEE countries</a:t>
            </a:r>
          </a:p>
          <a:p>
            <a:r>
              <a:rPr lang="en-US" dirty="0"/>
              <a:t>Sofia, October 7–9, 2019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463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KDZ-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42" r="-9542"/>
          <a:stretch>
            <a:fillRect/>
          </a:stretch>
        </p:blipFill>
        <p:spPr>
          <a:xfrm>
            <a:off x="-1" y="114301"/>
            <a:ext cx="12262129" cy="6743699"/>
          </a:xfrm>
        </p:spPr>
      </p:pic>
    </p:spTree>
    <p:extLst>
      <p:ext uri="{BB962C8B-B14F-4D97-AF65-F5344CB8AC3E}">
        <p14:creationId xmlns:p14="http://schemas.microsoft.com/office/powerpoint/2010/main" val="3680321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528" y="0"/>
            <a:ext cx="10515600" cy="647246"/>
          </a:xfrm>
        </p:spPr>
        <p:txBody>
          <a:bodyPr>
            <a:normAutofit/>
          </a:bodyPr>
          <a:lstStyle/>
          <a:p>
            <a:r>
              <a:rPr lang="en-US" sz="2800" dirty="0"/>
              <a:t>Yugoslav Parliament 1921</a:t>
            </a:r>
          </a:p>
        </p:txBody>
      </p:sp>
      <p:pic>
        <p:nvPicPr>
          <p:cNvPr id="4" name="Content Placeholder 3" descr="Narodna_skupstin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21" r="-4021"/>
          <a:stretch>
            <a:fillRect/>
          </a:stretch>
        </p:blipFill>
        <p:spPr>
          <a:xfrm>
            <a:off x="465792" y="647246"/>
            <a:ext cx="11293071" cy="6210754"/>
          </a:xfrm>
        </p:spPr>
      </p:pic>
    </p:spTree>
    <p:extLst>
      <p:ext uri="{BB962C8B-B14F-4D97-AF65-F5344CB8AC3E}">
        <p14:creationId xmlns:p14="http://schemas.microsoft.com/office/powerpoint/2010/main" val="413168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11"/>
            <a:ext cx="10515600" cy="745218"/>
          </a:xfrm>
        </p:spPr>
        <p:txBody>
          <a:bodyPr>
            <a:normAutofit/>
          </a:bodyPr>
          <a:lstStyle/>
          <a:p>
            <a:r>
              <a:rPr lang="en-US" sz="2400" dirty="0"/>
              <a:t>Slovenian regional parliament 1956</a:t>
            </a:r>
          </a:p>
        </p:txBody>
      </p:sp>
      <p:pic>
        <p:nvPicPr>
          <p:cNvPr id="4" name="Content Placeholder 3" descr="LS-LR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69" r="-14769"/>
          <a:stretch>
            <a:fillRect/>
          </a:stretch>
        </p:blipFill>
        <p:spPr>
          <a:xfrm>
            <a:off x="838200" y="930728"/>
            <a:ext cx="10777610" cy="5927271"/>
          </a:xfrm>
        </p:spPr>
      </p:pic>
    </p:spTree>
    <p:extLst>
      <p:ext uri="{BB962C8B-B14F-4D97-AF65-F5344CB8AC3E}">
        <p14:creationId xmlns:p14="http://schemas.microsoft.com/office/powerpoint/2010/main" val="913610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529" y="0"/>
            <a:ext cx="10515600" cy="630918"/>
          </a:xfrm>
        </p:spPr>
        <p:txBody>
          <a:bodyPr>
            <a:normAutofit/>
          </a:bodyPr>
          <a:lstStyle/>
          <a:p>
            <a:r>
              <a:rPr lang="en-US" sz="2400" dirty="0"/>
              <a:t>Slovenian regional parliament 1984</a:t>
            </a:r>
          </a:p>
        </p:txBody>
      </p:sp>
      <p:pic>
        <p:nvPicPr>
          <p:cNvPr id="4" name="Content Placeholder 3" descr="SkpR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26" r="-10326"/>
          <a:stretch>
            <a:fillRect/>
          </a:stretch>
        </p:blipFill>
        <p:spPr>
          <a:xfrm>
            <a:off x="265922" y="592466"/>
            <a:ext cx="11392678" cy="6265534"/>
          </a:xfrm>
        </p:spPr>
      </p:pic>
    </p:spTree>
    <p:extLst>
      <p:ext uri="{BB962C8B-B14F-4D97-AF65-F5344CB8AC3E}">
        <p14:creationId xmlns:p14="http://schemas.microsoft.com/office/powerpoint/2010/main" val="55646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36813"/>
          </a:xfrm>
        </p:spPr>
        <p:txBody>
          <a:bodyPr>
            <a:normAutofit/>
          </a:bodyPr>
          <a:lstStyle/>
          <a:p>
            <a:r>
              <a:rPr lang="en-US" sz="2400" dirty="0"/>
              <a:t>Slovenian parliament 2008</a:t>
            </a:r>
          </a:p>
        </p:txBody>
      </p:sp>
      <p:pic>
        <p:nvPicPr>
          <p:cNvPr id="4" name="Content Placeholder 3" descr="DZ-sej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91" r="-13591"/>
          <a:stretch>
            <a:fillRect/>
          </a:stretch>
        </p:blipFill>
        <p:spPr>
          <a:xfrm>
            <a:off x="235682" y="636813"/>
            <a:ext cx="11118118" cy="6114537"/>
          </a:xfrm>
        </p:spPr>
      </p:pic>
    </p:spTree>
    <p:extLst>
      <p:ext uri="{BB962C8B-B14F-4D97-AF65-F5344CB8AC3E}">
        <p14:creationId xmlns:p14="http://schemas.microsoft.com/office/powerpoint/2010/main" val="2393815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DED8-C4EA-734D-955D-F4678FC06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006475"/>
          </a:xfrm>
        </p:spPr>
        <p:txBody>
          <a:bodyPr>
            <a:normAutofit/>
          </a:bodyPr>
          <a:lstStyle/>
          <a:p>
            <a:r>
              <a:rPr lang="en-US" sz="3200" dirty="0"/>
              <a:t>Parliamentary debates as performance texts (dramatic texts, screen plays or radio scripts)?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4C6EBB-96AC-574E-B401-F48C564B7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043" y="889804"/>
            <a:ext cx="9780813" cy="5967285"/>
          </a:xfrm>
        </p:spPr>
      </p:pic>
    </p:spTree>
    <p:extLst>
      <p:ext uri="{BB962C8B-B14F-4D97-AF65-F5344CB8AC3E}">
        <p14:creationId xmlns:p14="http://schemas.microsoft.com/office/powerpoint/2010/main" val="206320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1E360-CF18-4C4E-8860-93A274FD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197"/>
            <a:ext cx="10515600" cy="1055461"/>
          </a:xfrm>
        </p:spPr>
        <p:txBody>
          <a:bodyPr>
            <a:normAutofit/>
          </a:bodyPr>
          <a:lstStyle/>
          <a:p>
            <a:r>
              <a:rPr lang="en-US" sz="3200" dirty="0"/>
              <a:t>Guidelines for Electronic Text Encoding and Interchange (TEI): TEI module for Performance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8FFF3C-39AE-6645-808C-4AF6A94A30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9690" y="1250950"/>
            <a:ext cx="5622160" cy="54927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8876D-5D50-4746-86CF-F1AF83570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75658"/>
            <a:ext cx="5181600" cy="5001305"/>
          </a:xfrm>
        </p:spPr>
        <p:txBody>
          <a:bodyPr/>
          <a:lstStyle/>
          <a:p>
            <a:r>
              <a:rPr lang="en-US" dirty="0"/>
              <a:t>Prologue</a:t>
            </a:r>
          </a:p>
          <a:p>
            <a:r>
              <a:rPr lang="en-US" dirty="0"/>
              <a:t>Epilogue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Description of setting, time, locale, etc.</a:t>
            </a:r>
          </a:p>
          <a:p>
            <a:r>
              <a:rPr lang="en-US" dirty="0"/>
              <a:t>Cast list</a:t>
            </a:r>
          </a:p>
          <a:p>
            <a:r>
              <a:rPr lang="en-US" dirty="0"/>
              <a:t>Speeches and speakers</a:t>
            </a:r>
          </a:p>
          <a:p>
            <a:r>
              <a:rPr lang="en-US" dirty="0"/>
              <a:t>Stage directions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31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184"/>
            <a:ext cx="10515600" cy="630918"/>
          </a:xfrm>
        </p:spPr>
        <p:txBody>
          <a:bodyPr>
            <a:normAutofit/>
          </a:bodyPr>
          <a:lstStyle/>
          <a:p>
            <a:r>
              <a:rPr lang="en-US" sz="2800" dirty="0"/>
              <a:t>Annotation: Using TEI module for Performance text</a:t>
            </a:r>
          </a:p>
        </p:txBody>
      </p:sp>
      <p:pic>
        <p:nvPicPr>
          <p:cNvPr id="5" name="Content Placeholder 4" descr="TEI-struktura-1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84" r="-10084"/>
          <a:stretch>
            <a:fillRect/>
          </a:stretch>
        </p:blipFill>
        <p:spPr>
          <a:xfrm>
            <a:off x="914400" y="774267"/>
            <a:ext cx="5105400" cy="5721501"/>
          </a:xfrm>
        </p:spPr>
      </p:pic>
      <p:pic>
        <p:nvPicPr>
          <p:cNvPr id="6" name="Content Placeholder 5" descr="TEI-struktura-2.jp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493" b="-35493"/>
          <a:stretch>
            <a:fillRect/>
          </a:stretch>
        </p:blipFill>
        <p:spPr>
          <a:xfrm>
            <a:off x="6507262" y="1202693"/>
            <a:ext cx="5257800" cy="5293075"/>
          </a:xfrm>
        </p:spPr>
      </p:pic>
      <p:sp>
        <p:nvSpPr>
          <p:cNvPr id="7" name="Right Arrow 6"/>
          <p:cNvSpPr/>
          <p:nvPr/>
        </p:nvSpPr>
        <p:spPr>
          <a:xfrm>
            <a:off x="3811736" y="4266219"/>
            <a:ext cx="2354888" cy="2721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A01E6793-222D-FA4D-83DF-7233006A92A7}"/>
              </a:ext>
            </a:extLst>
          </p:cNvPr>
          <p:cNvSpPr/>
          <p:nvPr/>
        </p:nvSpPr>
        <p:spPr>
          <a:xfrm flipH="1">
            <a:off x="6360437" y="2375210"/>
            <a:ext cx="45719" cy="35246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05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970" y="274638"/>
            <a:ext cx="9030031" cy="1143000"/>
          </a:xfrm>
        </p:spPr>
        <p:txBody>
          <a:bodyPr>
            <a:noAutofit/>
          </a:bodyPr>
          <a:lstStyle/>
          <a:p>
            <a:r>
              <a:rPr lang="en-US" sz="3000" dirty="0"/>
              <a:t>XSLT </a:t>
            </a:r>
            <a:r>
              <a:rPr lang="en-US" sz="3000" dirty="0" err="1"/>
              <a:t>stylesheet</a:t>
            </a:r>
            <a:r>
              <a:rPr lang="en-US" sz="3000" dirty="0"/>
              <a:t>: conversion from the source TEI drama-encoded corpus to the target TEI speech-encoded corpus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TEI drama</a:t>
            </a:r>
          </a:p>
        </p:txBody>
      </p:sp>
      <p:pic>
        <p:nvPicPr>
          <p:cNvPr id="7" name="Content Placeholder 6" descr="primerjava-sp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23" b="-13023"/>
          <a:stretch>
            <a:fillRect/>
          </a:stretch>
        </p:blipFill>
        <p:spPr>
          <a:xfrm>
            <a:off x="1519884" y="2174875"/>
            <a:ext cx="4501505" cy="4402454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TEI speech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3984702" y="2880417"/>
            <a:ext cx="2358645" cy="308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4370250" y="3379387"/>
            <a:ext cx="19730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5458854" y="4650059"/>
            <a:ext cx="990700" cy="2489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2193040" y="3902927"/>
            <a:ext cx="4150307" cy="5424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4064080" y="3992137"/>
            <a:ext cx="2385474" cy="453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2193040" y="4114800"/>
            <a:ext cx="42565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 flipV="1">
            <a:off x="2850738" y="4348976"/>
            <a:ext cx="3492609" cy="11056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2825F71B-D7BB-5C4C-96F0-1125F9BA205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9554" y="2505075"/>
            <a:ext cx="4628479" cy="3684588"/>
          </a:xfrm>
        </p:spPr>
      </p:pic>
    </p:spTree>
    <p:extLst>
      <p:ext uri="{BB962C8B-B14F-4D97-AF65-F5344CB8AC3E}">
        <p14:creationId xmlns:p14="http://schemas.microsoft.com/office/powerpoint/2010/main" val="4111087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E88D9-BA53-B946-AA6B-E73744C7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start to make parliamentary corpus!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51C27-59C9-C64A-A96C-17BA7B51E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material is available in GitHub repository </a:t>
            </a:r>
            <a:r>
              <a:rPr lang="en-US" sz="4000" dirty="0">
                <a:hlinkClick r:id="rId2"/>
              </a:rPr>
              <a:t>https://github.com/DARIAH-SI/CPC</a:t>
            </a:r>
            <a:r>
              <a:rPr lang="en-US" dirty="0"/>
              <a:t> </a:t>
            </a:r>
          </a:p>
          <a:p>
            <a:r>
              <a:rPr lang="en-US" dirty="0"/>
              <a:t>Low-level tutorial:</a:t>
            </a:r>
          </a:p>
          <a:p>
            <a:pPr lvl="1"/>
            <a:r>
              <a:rPr lang="en-US" dirty="0"/>
              <a:t>Original parliamentary records in PDF or Word file</a:t>
            </a:r>
          </a:p>
          <a:p>
            <a:pPr lvl="1"/>
            <a:r>
              <a:rPr lang="en-US" dirty="0"/>
              <a:t>Basic annotation in Word file</a:t>
            </a:r>
          </a:p>
          <a:p>
            <a:pPr lvl="1"/>
            <a:r>
              <a:rPr lang="en-US" dirty="0"/>
              <a:t>Automatic conversion to TEI</a:t>
            </a:r>
          </a:p>
          <a:p>
            <a:pPr lvl="1"/>
            <a:r>
              <a:rPr lang="en-US" dirty="0"/>
              <a:t>Additional annotation in TEI document</a:t>
            </a:r>
          </a:p>
          <a:p>
            <a:pPr lvl="1"/>
            <a:r>
              <a:rPr lang="en-US" dirty="0"/>
              <a:t>Example of semi-automatic annotation with XSLT stylesheets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F74E-5BCC-C241-BEED-1EFBBEBE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 making a corpus: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F36DA-DFAB-A747-88A3-44789D5B6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 your data, </a:t>
            </a:r>
          </a:p>
          <a:p>
            <a:r>
              <a:rPr lang="en-US" dirty="0"/>
              <a:t>where it comes from, </a:t>
            </a:r>
          </a:p>
          <a:p>
            <a:r>
              <a:rPr lang="en-US" dirty="0"/>
              <a:t>what's in it, </a:t>
            </a:r>
          </a:p>
          <a:p>
            <a:r>
              <a:rPr lang="en-US" dirty="0"/>
              <a:t>what it means.</a:t>
            </a:r>
          </a:p>
        </p:txBody>
      </p:sp>
    </p:spTree>
    <p:extLst>
      <p:ext uri="{BB962C8B-B14F-4D97-AF65-F5344CB8AC3E}">
        <p14:creationId xmlns:p14="http://schemas.microsoft.com/office/powerpoint/2010/main" val="930714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7A0EF-E24A-E240-BAE7-43C3AE79E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77383"/>
          </a:xfrm>
        </p:spPr>
        <p:txBody>
          <a:bodyPr>
            <a:normAutofit/>
          </a:bodyPr>
          <a:lstStyle/>
          <a:p>
            <a:r>
              <a:rPr lang="en-US" dirty="0"/>
              <a:t>While creating a corpus, be aware that you never know your data sufficiently. Therefore, once again: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38817-D91D-5B45-85F2-3E3943C85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5797"/>
            <a:ext cx="10515600" cy="3711165"/>
          </a:xfrm>
        </p:spPr>
        <p:txBody>
          <a:bodyPr/>
          <a:lstStyle/>
          <a:p>
            <a:r>
              <a:rPr lang="en-US" dirty="0"/>
              <a:t>Know your data, </a:t>
            </a:r>
          </a:p>
          <a:p>
            <a:r>
              <a:rPr lang="en-US" dirty="0"/>
              <a:t>where it comes from, </a:t>
            </a:r>
          </a:p>
          <a:p>
            <a:r>
              <a:rPr lang="en-US" dirty="0"/>
              <a:t>what's in it, </a:t>
            </a:r>
          </a:p>
          <a:p>
            <a:r>
              <a:rPr lang="en-US" dirty="0"/>
              <a:t>what it means.</a:t>
            </a:r>
          </a:p>
        </p:txBody>
      </p:sp>
    </p:spTree>
    <p:extLst>
      <p:ext uri="{BB962C8B-B14F-4D97-AF65-F5344CB8AC3E}">
        <p14:creationId xmlns:p14="http://schemas.microsoft.com/office/powerpoint/2010/main" val="270747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E71E8-C772-0D44-B68D-BCAB511C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Parliaments use different methods for parliamentary records: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1A5A2-A87E-754A-9045-B1D76CFC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Shorthand writing</a:t>
            </a:r>
          </a:p>
          <a:p>
            <a:r>
              <a:rPr lang="en-US" dirty="0" err="1"/>
              <a:t>Stenotyping</a:t>
            </a:r>
            <a:endParaRPr lang="en-US" dirty="0"/>
          </a:p>
          <a:p>
            <a:r>
              <a:rPr lang="en-US" dirty="0"/>
              <a:t> Digital recording</a:t>
            </a:r>
          </a:p>
          <a:p>
            <a:r>
              <a:rPr lang="en-US" dirty="0"/>
              <a:t>Voice recognition</a:t>
            </a:r>
          </a:p>
        </p:txBody>
      </p:sp>
    </p:spTree>
    <p:extLst>
      <p:ext uri="{BB962C8B-B14F-4D97-AF65-F5344CB8AC3E}">
        <p14:creationId xmlns:p14="http://schemas.microsoft.com/office/powerpoint/2010/main" val="196668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02356-E165-2F4E-86F5-60BAAB0A2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Parliamentary reports can be very different: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1F76-5B38-934D-871A-F26F30A7B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sessions or confidential meetings</a:t>
            </a:r>
          </a:p>
          <a:p>
            <a:r>
              <a:rPr lang="en-US" dirty="0"/>
              <a:t>Verbatim or summary</a:t>
            </a:r>
          </a:p>
          <a:p>
            <a:r>
              <a:rPr lang="en-US" dirty="0"/>
              <a:t>Plenary or Committees</a:t>
            </a:r>
          </a:p>
          <a:p>
            <a:r>
              <a:rPr lang="en-US" dirty="0"/>
              <a:t>Unrevised text or speakers corrections</a:t>
            </a:r>
          </a:p>
        </p:txBody>
      </p:sp>
    </p:spTree>
    <p:extLst>
      <p:ext uri="{BB962C8B-B14F-4D97-AF65-F5344CB8AC3E}">
        <p14:creationId xmlns:p14="http://schemas.microsoft.com/office/powerpoint/2010/main" val="2707739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1192-C24E-6644-9739-01D2DD98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Speakers 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48562-80D4-AB45-BAEE-BEF7322AC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Almost never 100% verbatim linguistic transcriptions</a:t>
            </a:r>
          </a:p>
          <a:p>
            <a:r>
              <a:rPr lang="en-US" dirty="0"/>
              <a:t>Elimination of some typical characteristics of spoken language</a:t>
            </a:r>
          </a:p>
          <a:p>
            <a:r>
              <a:rPr lang="en-GB" dirty="0"/>
              <a:t>Elimination of obvious language or factual errors, dialectal or colloquial expressions, rude and obscene language, etc.</a:t>
            </a:r>
          </a:p>
          <a:p>
            <a:r>
              <a:rPr lang="en-GB" dirty="0"/>
              <a:t>Standardization</a:t>
            </a:r>
          </a:p>
          <a:p>
            <a:r>
              <a:rPr lang="en-GB" dirty="0"/>
              <a:t>Comments</a:t>
            </a:r>
          </a:p>
          <a:p>
            <a:r>
              <a:rPr lang="en-US" dirty="0"/>
              <a:t>Parliaments use one or more revising levels:</a:t>
            </a:r>
          </a:p>
          <a:p>
            <a:pPr lvl="1"/>
            <a:r>
              <a:rPr lang="en-US" dirty="0"/>
              <a:t>Only conventions</a:t>
            </a:r>
          </a:p>
          <a:p>
            <a:pPr lvl="1"/>
            <a:r>
              <a:rPr lang="en-US" dirty="0"/>
              <a:t>Stricter </a:t>
            </a:r>
            <a:r>
              <a:rPr lang="en-GB" dirty="0"/>
              <a:t>guidelines</a:t>
            </a:r>
            <a:endParaRPr lang="en-US" dirty="0"/>
          </a:p>
          <a:p>
            <a:pPr lvl="1"/>
            <a:r>
              <a:rPr lang="en-US" dirty="0"/>
              <a:t>Try to get these guidelines!</a:t>
            </a:r>
          </a:p>
          <a:p>
            <a:pPr lvl="1"/>
            <a:endParaRPr lang="en-US" dirty="0"/>
          </a:p>
          <a:p>
            <a:endParaRPr lang="en-GB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233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D824C-5C88-E940-AEBF-775D263E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parliamentary rules and conventions in different countries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D6117-4155-8E47-BD1A-E149E027A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Turn-taking:</a:t>
            </a:r>
          </a:p>
          <a:p>
            <a:pPr lvl="1"/>
            <a:r>
              <a:rPr lang="en-US" dirty="0"/>
              <a:t>prohibited </a:t>
            </a:r>
            <a:r>
              <a:rPr lang="en-GB" dirty="0"/>
              <a:t>interruptions</a:t>
            </a:r>
          </a:p>
          <a:p>
            <a:pPr lvl="1"/>
            <a:r>
              <a:rPr lang="en-US" dirty="0"/>
              <a:t>tolerated interruptions</a:t>
            </a:r>
          </a:p>
          <a:p>
            <a:pPr lvl="1"/>
            <a:r>
              <a:rPr lang="en-US" dirty="0"/>
              <a:t>regulated interruptions</a:t>
            </a:r>
          </a:p>
          <a:p>
            <a:pPr lvl="1"/>
            <a:r>
              <a:rPr lang="en-US" dirty="0"/>
              <a:t>allowed interruptions</a:t>
            </a:r>
          </a:p>
          <a:p>
            <a:r>
              <a:rPr lang="en-US" dirty="0"/>
              <a:t>Place:</a:t>
            </a:r>
          </a:p>
          <a:p>
            <a:pPr lvl="1"/>
            <a:r>
              <a:rPr lang="en-US" dirty="0"/>
              <a:t>Podium</a:t>
            </a:r>
          </a:p>
          <a:p>
            <a:pPr lvl="1"/>
            <a:r>
              <a:rPr lang="en-US" dirty="0"/>
              <a:t>speaker box</a:t>
            </a:r>
          </a:p>
          <a:p>
            <a:pPr lvl="1"/>
            <a:r>
              <a:rPr lang="en-US" dirty="0"/>
              <a:t>bench</a:t>
            </a:r>
          </a:p>
        </p:txBody>
      </p:sp>
    </p:spTree>
    <p:extLst>
      <p:ext uri="{BB962C8B-B14F-4D97-AF65-F5344CB8AC3E}">
        <p14:creationId xmlns:p14="http://schemas.microsoft.com/office/powerpoint/2010/main" val="4148790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8A134-B0BC-B041-AD21-BA9A8478D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5218"/>
          </a:xfrm>
        </p:spPr>
        <p:txBody>
          <a:bodyPr>
            <a:normAutofit fontScale="90000"/>
          </a:bodyPr>
          <a:lstStyle/>
          <a:p>
            <a:r>
              <a:rPr lang="en-US" sz="3100" b="1" dirty="0"/>
              <a:t>BUT</a:t>
            </a:r>
            <a:r>
              <a:rPr lang="en-US" sz="2400" dirty="0"/>
              <a:t>: Parliamentary debates are typically formatted in a uniform way, which fluctuates very little in time. Slovenian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3BAD8-83C5-164B-A24F-85CCA0303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0343"/>
            <a:ext cx="10515600" cy="5066619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Document (1, n)</a:t>
            </a:r>
            <a:endParaRPr lang="en-US" dirty="0"/>
          </a:p>
          <a:p>
            <a:pPr lvl="1"/>
            <a:r>
              <a:rPr lang="en-GB" dirty="0"/>
              <a:t>Table of contents (0, 1)</a:t>
            </a:r>
            <a:endParaRPr lang="en-US" dirty="0"/>
          </a:p>
          <a:p>
            <a:pPr lvl="1"/>
            <a:r>
              <a:rPr lang="en-GB" dirty="0"/>
              <a:t>List of speakers (0, 1)</a:t>
            </a:r>
            <a:endParaRPr lang="en-US" dirty="0"/>
          </a:p>
          <a:p>
            <a:pPr lvl="1"/>
            <a:r>
              <a:rPr lang="en-GB" dirty="0"/>
              <a:t>Index (0, 1)</a:t>
            </a:r>
            <a:endParaRPr lang="en-US" dirty="0"/>
          </a:p>
          <a:p>
            <a:pPr lvl="1"/>
            <a:r>
              <a:rPr lang="en-GB" dirty="0"/>
              <a:t>Annex (0, n)</a:t>
            </a:r>
            <a:endParaRPr lang="en-US" dirty="0"/>
          </a:p>
          <a:p>
            <a:pPr lvl="1"/>
            <a:r>
              <a:rPr lang="en-GB" dirty="0"/>
              <a:t>Meeting (1, n)</a:t>
            </a:r>
            <a:endParaRPr lang="en-US" dirty="0"/>
          </a:p>
          <a:p>
            <a:pPr lvl="2"/>
            <a:r>
              <a:rPr lang="en-GB" dirty="0"/>
              <a:t>Non-verbal content (0, n)</a:t>
            </a:r>
            <a:endParaRPr lang="en-US" dirty="0"/>
          </a:p>
          <a:p>
            <a:pPr lvl="2"/>
            <a:r>
              <a:rPr lang="en-GB" dirty="0"/>
              <a:t>Topic (1, n)</a:t>
            </a:r>
            <a:endParaRPr lang="en-US" dirty="0"/>
          </a:p>
          <a:p>
            <a:pPr lvl="3"/>
            <a:r>
              <a:rPr lang="en-GB" dirty="0"/>
              <a:t>Non-verbal content (0, n)</a:t>
            </a:r>
            <a:endParaRPr lang="en-US" dirty="0"/>
          </a:p>
          <a:p>
            <a:pPr lvl="3"/>
            <a:r>
              <a:rPr lang="en-GB" dirty="0"/>
              <a:t>Speech (1, n)</a:t>
            </a:r>
            <a:endParaRPr lang="en-US" dirty="0"/>
          </a:p>
          <a:p>
            <a:pPr lvl="4"/>
            <a:r>
              <a:rPr lang="en-GB" dirty="0"/>
              <a:t>Non-verbal content (0,n)</a:t>
            </a:r>
            <a:endParaRPr lang="en-US" dirty="0"/>
          </a:p>
          <a:p>
            <a:pPr lvl="4"/>
            <a:r>
              <a:rPr lang="en-GB" dirty="0"/>
              <a:t>Paragraph (1, n)</a:t>
            </a:r>
            <a:endParaRPr lang="en-US" dirty="0"/>
          </a:p>
          <a:p>
            <a:pPr lvl="5"/>
            <a:r>
              <a:rPr lang="en-GB" dirty="0"/>
              <a:t>Non-verbal content (0, n)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26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857" y="0"/>
            <a:ext cx="10515600" cy="598261"/>
          </a:xfrm>
        </p:spPr>
        <p:txBody>
          <a:bodyPr>
            <a:normAutofit/>
          </a:bodyPr>
          <a:lstStyle/>
          <a:p>
            <a:r>
              <a:rPr lang="en-US" sz="2800" dirty="0"/>
              <a:t>Austrian regional parliament (Carniola) 1871</a:t>
            </a:r>
          </a:p>
        </p:txBody>
      </p:sp>
      <p:pic>
        <p:nvPicPr>
          <p:cNvPr id="4" name="Content Placeholder 3" descr="KDZ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60" r="-16360"/>
          <a:stretch>
            <a:fillRect/>
          </a:stretch>
        </p:blipFill>
        <p:spPr>
          <a:xfrm>
            <a:off x="247817" y="591489"/>
            <a:ext cx="11394455" cy="6266511"/>
          </a:xfrm>
        </p:spPr>
      </p:pic>
    </p:spTree>
    <p:extLst>
      <p:ext uri="{BB962C8B-B14F-4D97-AF65-F5344CB8AC3E}">
        <p14:creationId xmlns:p14="http://schemas.microsoft.com/office/powerpoint/2010/main" val="2167969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478</Words>
  <Application>Microsoft Macintosh PowerPoint</Application>
  <PresentationFormat>Widescreen</PresentationFormat>
  <Paragraphs>89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Compiling parliamentary corpora, Hands-on</vt:lpstr>
      <vt:lpstr>Before you start making a corpus:</vt:lpstr>
      <vt:lpstr>While creating a corpus, be aware that you never know your data sufficiently. Therefore, once again:</vt:lpstr>
      <vt:lpstr>Parliaments use different methods for parliamentary records:</vt:lpstr>
      <vt:lpstr>Parliamentary reports can be very different:</vt:lpstr>
      <vt:lpstr>Speakers corrections</vt:lpstr>
      <vt:lpstr>Different parliamentary rules and conventions in different countries</vt:lpstr>
      <vt:lpstr>BUT: Parliamentary debates are typically formatted in a uniform way, which fluctuates very little in time. Slovenian example:</vt:lpstr>
      <vt:lpstr>Austrian regional parliament (Carniola) 1871</vt:lpstr>
      <vt:lpstr>PowerPoint Presentation</vt:lpstr>
      <vt:lpstr>Yugoslav Parliament 1921</vt:lpstr>
      <vt:lpstr>Slovenian regional parliament 1956</vt:lpstr>
      <vt:lpstr>Slovenian regional parliament 1984</vt:lpstr>
      <vt:lpstr>Slovenian parliament 2008</vt:lpstr>
      <vt:lpstr>Parliamentary debates as performance texts (dramatic texts, screen plays or radio scripts)?</vt:lpstr>
      <vt:lpstr>Guidelines for Electronic Text Encoding and Interchange (TEI): TEI module for Performance text</vt:lpstr>
      <vt:lpstr>Annotation: Using TEI module for Performance text</vt:lpstr>
      <vt:lpstr>XSLT stylesheet: conversion from the source TEI drama-encoded corpus to the target TEI speech-encoded corpus</vt:lpstr>
      <vt:lpstr>Let's start to make parliamentary corpus!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83</cp:revision>
  <dcterms:created xsi:type="dcterms:W3CDTF">2019-10-06T12:32:02Z</dcterms:created>
  <dcterms:modified xsi:type="dcterms:W3CDTF">2019-10-07T05:00:52Z</dcterms:modified>
</cp:coreProperties>
</file>